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710" r:id="rId3"/>
    <p:sldMasterId id="214748371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7302500" cx="13004800"/>
  <p:notesSz cx="6858000" cy="9144000"/>
  <p:embeddedFontLst>
    <p:embeddedFont>
      <p:font typeface="Oswald"/>
      <p:regular r:id="rId78"/>
      <p:bold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Oswald-bold.fntdata"/><Relationship Id="rId34" Type="http://schemas.openxmlformats.org/officeDocument/2006/relationships/slide" Target="slides/slide29.xml"/><Relationship Id="rId78" Type="http://schemas.openxmlformats.org/officeDocument/2006/relationships/font" Target="fonts/Oswald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228600" lvl="1" marL="0" marR="0" rtl="0" algn="l">
              <a:spcBef>
                <a:spcPts val="0"/>
              </a:spcBef>
              <a:defRPr/>
            </a:lvl2pPr>
            <a:lvl3pPr indent="457200" lvl="2" marL="0" marR="0" rtl="0" algn="l">
              <a:spcBef>
                <a:spcPts val="0"/>
              </a:spcBef>
              <a:defRPr/>
            </a:lvl3pPr>
            <a:lvl4pPr indent="685800" lvl="3" marL="0" marR="0" rtl="0" algn="l">
              <a:spcBef>
                <a:spcPts val="0"/>
              </a:spcBef>
              <a:defRPr/>
            </a:lvl4pPr>
            <a:lvl5pPr indent="914400" lvl="4" marL="0" marR="0" rtl="0" algn="l">
              <a:spcBef>
                <a:spcPts val="0"/>
              </a:spcBef>
              <a:defRPr/>
            </a:lvl5pPr>
            <a:lvl6pPr indent="1143000" lvl="5" marL="0" marR="0" rtl="0" algn="l">
              <a:spcBef>
                <a:spcPts val="0"/>
              </a:spcBef>
              <a:defRPr/>
            </a:lvl6pPr>
            <a:lvl7pPr indent="1371600" lvl="6" marL="0" marR="0" rtl="0" algn="l">
              <a:spcBef>
                <a:spcPts val="0"/>
              </a:spcBef>
              <a:defRPr/>
            </a:lvl7pPr>
            <a:lvl8pPr indent="1600200" lvl="7" marL="0" marR="0" rtl="0" algn="l">
              <a:spcBef>
                <a:spcPts val="0"/>
              </a:spcBef>
              <a:defRPr/>
            </a:lvl8pPr>
            <a:lvl9pPr indent="1828800" lvl="8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6" name="Shape 5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Shape 56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8" name="Shape 5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6" name="Shape 5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Shape 60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3" name="Shape 64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9" name="Shape 64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Shape 68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Shape 72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4" name="Shape 7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5" name="Shape 73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1" name="Shape 74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0" name="Shape 7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6" name="Shape 79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Shape 80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Shape 85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8" name="Shape 8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4" name="Shape 86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0" name="Shape 8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6" name="Shape 87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3" name="Shape 8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9" name="Shape 88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6" name="Shape 8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4" name="Shape 9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3" name="Shape 9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8.png"/><Relationship Id="rId3" Type="http://schemas.openxmlformats.org/officeDocument/2006/relationships/image" Target="../media/image01.jpg"/><Relationship Id="rId4" Type="http://schemas.openxmlformats.org/officeDocument/2006/relationships/image" Target="../media/image0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03.png"/><Relationship Id="rId4" Type="http://schemas.openxmlformats.org/officeDocument/2006/relationships/image" Target="../media/image06.png"/><Relationship Id="rId11" Type="http://schemas.openxmlformats.org/officeDocument/2006/relationships/image" Target="../media/image13.png"/><Relationship Id="rId10" Type="http://schemas.openxmlformats.org/officeDocument/2006/relationships/image" Target="../media/image11.png"/><Relationship Id="rId9" Type="http://schemas.openxmlformats.org/officeDocument/2006/relationships/image" Target="../media/image15.png"/><Relationship Id="rId5" Type="http://schemas.openxmlformats.org/officeDocument/2006/relationships/image" Target="../media/image09.png"/><Relationship Id="rId6" Type="http://schemas.openxmlformats.org/officeDocument/2006/relationships/image" Target="../media/image44.png"/><Relationship Id="rId7" Type="http://schemas.openxmlformats.org/officeDocument/2006/relationships/image" Target="../media/image10.png"/><Relationship Id="rId8" Type="http://schemas.openxmlformats.org/officeDocument/2006/relationships/image" Target="../media/image4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7.jpg"/><Relationship Id="rId4" Type="http://schemas.openxmlformats.org/officeDocument/2006/relationships/image" Target="../media/image19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27.jpg"/><Relationship Id="rId4" Type="http://schemas.openxmlformats.org/officeDocument/2006/relationships/image" Target="../media/image30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11" Type="http://schemas.openxmlformats.org/officeDocument/2006/relationships/image" Target="../media/image37.png"/><Relationship Id="rId10" Type="http://schemas.openxmlformats.org/officeDocument/2006/relationships/image" Target="../media/image32.png"/><Relationship Id="rId9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57.png"/><Relationship Id="rId7" Type="http://schemas.openxmlformats.org/officeDocument/2006/relationships/image" Target="../media/image33.png"/><Relationship Id="rId8" Type="http://schemas.openxmlformats.org/officeDocument/2006/relationships/image" Target="../media/image3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jp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8.jpg"/><Relationship Id="rId4" Type="http://schemas.openxmlformats.org/officeDocument/2006/relationships/image" Target="../media/image40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flipH="1" rot="10800000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flipH="1" rot="10800000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flipH="1" rot="10800000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flipH="1" rot="10800000">
            <a:off x="3225800" y="1803658"/>
            <a:ext cx="0" cy="4430478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/>
          <p:nvPr>
            <p:ph idx="12" type="sldNum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49" name="Shape 149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/>
          <p:nvPr>
            <p:ph idx="12" type="sldNum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">
    <p:bg>
      <p:bgPr>
        <a:solidFill>
          <a:srgbClr val="000000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Shape 2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4" name="Shape 2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215" name="Shape 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4999" y="762000"/>
            <a:ext cx="2832000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pter">
    <p:bg>
      <p:bgPr>
        <a:solidFill>
          <a:srgbClr val="1EC9C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7" name="Shape 21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218" name="Shape 21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Text, 1 Column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4" name="Shape 224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6" name="Shape 2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7" name="Shape 2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8" name="Shape 228"/>
          <p:cNvCxnSpPr/>
          <p:nvPr/>
        </p:nvCxnSpPr>
        <p:spPr>
          <a:xfrm flipH="1" rot="10800000">
            <a:off x="6350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29" name="Shape 229"/>
          <p:cNvCxnSpPr/>
          <p:nvPr/>
        </p:nvCxnSpPr>
        <p:spPr>
          <a:xfrm flipH="1" rot="10800000">
            <a:off x="46228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0" name="Shape 230"/>
          <p:cNvCxnSpPr/>
          <p:nvPr/>
        </p:nvCxnSpPr>
        <p:spPr>
          <a:xfrm flipH="1" rot="10800000">
            <a:off x="635000" y="57528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1" name="Shape 231"/>
          <p:cNvCxnSpPr/>
          <p:nvPr/>
        </p:nvCxnSpPr>
        <p:spPr>
          <a:xfrm>
            <a:off x="4635500" y="5753100"/>
            <a:ext cx="77319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32" name="Shape 232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233" name="Shape 233"/>
          <p:cNvSpPr/>
          <p:nvPr/>
        </p:nvSpPr>
        <p:spPr>
          <a:xfrm>
            <a:off x="46355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234" name="Shape 234"/>
          <p:cNvSpPr/>
          <p:nvPr/>
        </p:nvSpPr>
        <p:spPr>
          <a:xfrm>
            <a:off x="4635500" y="5359400"/>
            <a:ext cx="7746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235" name="Shape 235"/>
          <p:cNvSpPr/>
          <p:nvPr/>
        </p:nvSpPr>
        <p:spPr>
          <a:xfrm>
            <a:off x="635000" y="53594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Shape 23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8" name="Shape 23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39" name="Shape 239"/>
          <p:cNvCxnSpPr/>
          <p:nvPr/>
        </p:nvCxnSpPr>
        <p:spPr>
          <a:xfrm flipH="1" rot="10800000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0" name="Shape 240"/>
          <p:cNvCxnSpPr/>
          <p:nvPr/>
        </p:nvCxnSpPr>
        <p:spPr>
          <a:xfrm flipH="1" rot="10800000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1" name="Shape 241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242" name="Shape 242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hape 2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Shape 24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46" name="Shape 24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47" name="Shape 247"/>
          <p:cNvSpPr txBox="1"/>
          <p:nvPr>
            <p:ph idx="1" type="body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hape 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Shape 25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1" name="Shape 25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2" name="Shape 252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Shape 2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6" name="Shape 2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7" name="Shape 257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Shape 2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Shape 26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3" name="Shape 26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64" name="Shape 264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5" name="Shape 265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hart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Shape 26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9" name="Shape 26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70" name="Shape 270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llouts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Shape 27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5" name="Shape 27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276" name="Shape 276"/>
          <p:cNvGrpSpPr/>
          <p:nvPr/>
        </p:nvGrpSpPr>
        <p:grpSpPr>
          <a:xfrm>
            <a:off x="635000" y="1828800"/>
            <a:ext cx="1269899" cy="1269899"/>
            <a:chOff x="0" y="0"/>
            <a:chExt cx="1269899" cy="1269899"/>
          </a:xfrm>
        </p:grpSpPr>
        <p:pic>
          <p:nvPicPr>
            <p:cNvPr id="277" name="Shape 27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Shape 278"/>
            <p:cNvSpPr/>
            <p:nvPr/>
          </p:nvSpPr>
          <p:spPr>
            <a:xfrm>
              <a:off x="889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79" name="Shape 279"/>
          <p:cNvGrpSpPr/>
          <p:nvPr/>
        </p:nvGrpSpPr>
        <p:grpSpPr>
          <a:xfrm>
            <a:off x="2159000" y="1828800"/>
            <a:ext cx="1269899" cy="1269899"/>
            <a:chOff x="0" y="0"/>
            <a:chExt cx="1269899" cy="1269899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/>
            <p:nvPr/>
          </p:nvSpPr>
          <p:spPr>
            <a:xfrm>
              <a:off x="101600" y="3479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2" name="Shape 282"/>
          <p:cNvGrpSpPr/>
          <p:nvPr/>
        </p:nvGrpSpPr>
        <p:grpSpPr>
          <a:xfrm>
            <a:off x="635000" y="3340100"/>
            <a:ext cx="1269899" cy="1269899"/>
            <a:chOff x="0" y="0"/>
            <a:chExt cx="1269899" cy="1269899"/>
          </a:xfrm>
        </p:grpSpPr>
        <p:pic>
          <p:nvPicPr>
            <p:cNvPr id="283" name="Shape 2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2159000" y="3340100"/>
            <a:ext cx="1269899" cy="1269899"/>
            <a:chOff x="0" y="0"/>
            <a:chExt cx="1269899" cy="1269899"/>
          </a:xfrm>
        </p:grpSpPr>
        <p:pic>
          <p:nvPicPr>
            <p:cNvPr id="286" name="Shape 2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635000" y="4876800"/>
            <a:ext cx="1269899" cy="1269899"/>
            <a:chOff x="0" y="0"/>
            <a:chExt cx="1269899" cy="1269899"/>
          </a:xfrm>
        </p:grpSpPr>
        <p:pic>
          <p:nvPicPr>
            <p:cNvPr id="289" name="Shape 28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/>
            <p:nvPr/>
          </p:nvSpPr>
          <p:spPr>
            <a:xfrm>
              <a:off x="88900" y="3225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291" name="Shape 291"/>
          <p:cNvGrpSpPr/>
          <p:nvPr/>
        </p:nvGrpSpPr>
        <p:grpSpPr>
          <a:xfrm>
            <a:off x="2159000" y="4876800"/>
            <a:ext cx="1269899" cy="1269899"/>
            <a:chOff x="0" y="0"/>
            <a:chExt cx="1269899" cy="1269899"/>
          </a:xfrm>
        </p:grpSpPr>
        <p:pic>
          <p:nvPicPr>
            <p:cNvPr id="292" name="Shape 29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Shape 293"/>
            <p:cNvSpPr/>
            <p:nvPr/>
          </p:nvSpPr>
          <p:spPr>
            <a:xfrm>
              <a:off x="101600" y="335279"/>
              <a:ext cx="1079400" cy="675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294" name="Shape 294"/>
          <p:cNvSpPr/>
          <p:nvPr/>
        </p:nvSpPr>
        <p:spPr>
          <a:xfrm>
            <a:off x="8790781" y="1828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Doet</a:t>
            </a:r>
          </a:p>
        </p:txBody>
      </p:sp>
      <p:grpSp>
        <p:nvGrpSpPr>
          <p:cNvPr id="295" name="Shape 295"/>
          <p:cNvGrpSpPr/>
          <p:nvPr/>
        </p:nvGrpSpPr>
        <p:grpSpPr>
          <a:xfrm>
            <a:off x="4051298" y="1828799"/>
            <a:ext cx="2031899" cy="2031899"/>
            <a:chOff x="0" y="0"/>
            <a:chExt cx="2031899" cy="2031899"/>
          </a:xfrm>
        </p:grpSpPr>
        <p:pic>
          <p:nvPicPr>
            <p:cNvPr id="296" name="Shape 29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Shape 297"/>
            <p:cNvSpPr/>
            <p:nvPr/>
          </p:nvSpPr>
          <p:spPr>
            <a:xfrm>
              <a:off x="1651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298" name="Shape 298"/>
            <p:cNvSpPr/>
            <p:nvPr/>
          </p:nvSpPr>
          <p:spPr>
            <a:xfrm>
              <a:off x="1651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6362698" y="1828799"/>
            <a:ext cx="2031899" cy="2031899"/>
            <a:chOff x="0" y="0"/>
            <a:chExt cx="2031899" cy="2031899"/>
          </a:xfrm>
        </p:grpSpPr>
        <p:pic>
          <p:nvPicPr>
            <p:cNvPr id="300" name="Shape 30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1" name="Shape 301"/>
            <p:cNvSpPr/>
            <p:nvPr/>
          </p:nvSpPr>
          <p:spPr>
            <a:xfrm>
              <a:off x="177800" y="1524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2" name="Shape 302"/>
            <p:cNvSpPr/>
            <p:nvPr/>
          </p:nvSpPr>
          <p:spPr>
            <a:xfrm>
              <a:off x="177800" y="4191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3" name="Shape 303"/>
          <p:cNvGrpSpPr/>
          <p:nvPr/>
        </p:nvGrpSpPr>
        <p:grpSpPr>
          <a:xfrm>
            <a:off x="4051298" y="4114798"/>
            <a:ext cx="2031899" cy="2031899"/>
            <a:chOff x="0" y="0"/>
            <a:chExt cx="2031899" cy="2031899"/>
          </a:xfrm>
        </p:grpSpPr>
        <p:pic>
          <p:nvPicPr>
            <p:cNvPr id="304" name="Shape 30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Shape 305"/>
            <p:cNvSpPr/>
            <p:nvPr/>
          </p:nvSpPr>
          <p:spPr>
            <a:xfrm>
              <a:off x="1651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06" name="Shape 306"/>
            <p:cNvSpPr/>
            <p:nvPr/>
          </p:nvSpPr>
          <p:spPr>
            <a:xfrm>
              <a:off x="1651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307" name="Shape 307"/>
          <p:cNvGrpSpPr/>
          <p:nvPr/>
        </p:nvGrpSpPr>
        <p:grpSpPr>
          <a:xfrm>
            <a:off x="6362698" y="4114798"/>
            <a:ext cx="2031899" cy="2031899"/>
            <a:chOff x="0" y="0"/>
            <a:chExt cx="2031899" cy="2031899"/>
          </a:xfrm>
        </p:grpSpPr>
        <p:pic>
          <p:nvPicPr>
            <p:cNvPr id="308" name="Shape 30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0" y="0"/>
              <a:ext cx="2031899" cy="2031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Shape 309"/>
            <p:cNvSpPr/>
            <p:nvPr/>
          </p:nvSpPr>
          <p:spPr>
            <a:xfrm>
              <a:off x="177800" y="177800"/>
              <a:ext cx="1676399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310" name="Shape 310"/>
            <p:cNvSpPr/>
            <p:nvPr/>
          </p:nvSpPr>
          <p:spPr>
            <a:xfrm>
              <a:off x="177800" y="444500"/>
              <a:ext cx="1676399" cy="141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rIns="0" tIns="0">
              <a:noAutofit/>
            </a:bodyPr>
            <a:lstStyle/>
            <a:p>
              <a:pPr indent="0" lvl="0" marL="0" marR="0" rtl="0" algn="l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311" name="Shape 311"/>
          <p:cNvSpPr/>
          <p:nvPr/>
        </p:nvSpPr>
        <p:spPr>
          <a:xfrm>
            <a:off x="8790781" y="4114800"/>
            <a:ext cx="3236112" cy="2032020"/>
          </a:xfrm>
          <a:custGeom>
            <a:pathLst>
              <a:path extrusionOk="0" h="21600" w="2160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anchorCtr="0" anchor="t" bIns="279400" lIns="279400" rIns="279400" tIns="27940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3" name="Shape 31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4" name="Shape 31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15" name="Shape 315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16" name="Shape 3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Shape 317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18" name="Shape 318"/>
          <p:cNvCxnSpPr/>
          <p:nvPr/>
        </p:nvCxnSpPr>
        <p:spPr>
          <a:xfrm flipH="1" rot="10800000">
            <a:off x="3911600" y="3243397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9" name="Shape 319"/>
          <p:cNvCxnSpPr/>
          <p:nvPr/>
        </p:nvCxnSpPr>
        <p:spPr>
          <a:xfrm flipH="1" rot="10800000">
            <a:off x="3911600" y="5381314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0" name="Shape 320"/>
          <p:cNvSpPr/>
          <p:nvPr/>
        </p:nvSpPr>
        <p:spPr>
          <a:xfrm>
            <a:off x="3911600" y="2989696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321" name="Shape 321"/>
          <p:cNvSpPr/>
          <p:nvPr/>
        </p:nvSpPr>
        <p:spPr>
          <a:xfrm>
            <a:off x="3911600" y="5114914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322" name="Shape 322"/>
          <p:cNvCxnSpPr/>
          <p:nvPr/>
        </p:nvCxnSpPr>
        <p:spPr>
          <a:xfrm flipH="1" rot="10800000">
            <a:off x="3911600" y="2223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23" name="Shape 323"/>
          <p:cNvSpPr/>
          <p:nvPr/>
        </p:nvSpPr>
        <p:spPr>
          <a:xfrm>
            <a:off x="3911600" y="196929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324" name="Shape 324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&amp;A">
    <p:bg>
      <p:bgPr>
        <a:solidFill>
          <a:srgbClr val="FFDB00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Shape 32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27" name="Shape 32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28" name="Shape 328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it Tickets">
    <p:bg>
      <p:bgPr>
        <a:solidFill>
          <a:srgbClr val="FFAFC0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0" name="Shape 33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31" name="Shape 33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32" name="Shape 332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Activity copy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5" name="Shape 33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36" name="Shape 33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337" name="Shape 337"/>
          <p:cNvGrpSpPr/>
          <p:nvPr/>
        </p:nvGrpSpPr>
        <p:grpSpPr>
          <a:xfrm>
            <a:off x="1384300" y="3130550"/>
            <a:ext cx="1269899" cy="1269899"/>
            <a:chOff x="0" y="0"/>
            <a:chExt cx="1269899" cy="1269899"/>
          </a:xfrm>
        </p:grpSpPr>
        <p:pic>
          <p:nvPicPr>
            <p:cNvPr id="338" name="Shape 3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69899" cy="12698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Shape 339"/>
            <p:cNvSpPr/>
            <p:nvPr/>
          </p:nvSpPr>
          <p:spPr>
            <a:xfrm>
              <a:off x="88900" y="543558"/>
              <a:ext cx="1079400" cy="2336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rIns="0" tIns="0">
              <a:noAutofit/>
            </a:bodyPr>
            <a:lstStyle/>
            <a:p>
              <a:pPr indent="0" lvl="0" marL="0" marR="0" rtl="0" algn="ctr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340" name="Shape 340"/>
          <p:cNvCxnSpPr/>
          <p:nvPr/>
        </p:nvCxnSpPr>
        <p:spPr>
          <a:xfrm rot="10800000">
            <a:off x="3225800" y="1803737"/>
            <a:ext cx="0" cy="4430399"/>
          </a:xfrm>
          <a:prstGeom prst="straightConnector1">
            <a:avLst/>
          </a:prstGeom>
          <a:noFill/>
          <a:ln cap="flat" cmpd="sng" w="12700">
            <a:solidFill>
              <a:srgbClr val="EAEAE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Shape 34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3" name="Shape 34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4" name="Shape 344"/>
          <p:cNvCxnSpPr/>
          <p:nvPr/>
        </p:nvCxnSpPr>
        <p:spPr>
          <a:xfrm flipH="1" rot="10800000">
            <a:off x="8623300" y="2781000"/>
            <a:ext cx="3735000" cy="29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45" name="Shape 345"/>
          <p:cNvCxnSpPr/>
          <p:nvPr/>
        </p:nvCxnSpPr>
        <p:spPr>
          <a:xfrm flipH="1" rot="10800000">
            <a:off x="635000" y="2781000"/>
            <a:ext cx="7742699" cy="299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46" name="Shape 346"/>
          <p:cNvSpPr/>
          <p:nvPr/>
        </p:nvSpPr>
        <p:spPr>
          <a:xfrm>
            <a:off x="635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347" name="Shape 347"/>
          <p:cNvSpPr/>
          <p:nvPr/>
        </p:nvSpPr>
        <p:spPr>
          <a:xfrm>
            <a:off x="8636000" y="2387600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348" name="Shape 348"/>
          <p:cNvSpPr txBox="1"/>
          <p:nvPr>
            <p:ph idx="12" type="sldNum"/>
          </p:nvPr>
        </p:nvSpPr>
        <p:spPr>
          <a:xfrm>
            <a:off x="1201420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Exercis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flipH="1" rot="10800000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flipH="1" rot="10800000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flipH="1" rot="10800000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Full Page Imag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idx="1" type="body"/>
          </p:nvPr>
        </p:nvSpPr>
        <p:spPr>
          <a:xfrm>
            <a:off x="317500" y="317500"/>
            <a:ext cx="12369900" cy="66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1" name="Shape 351"/>
          <p:cNvSpPr txBox="1"/>
          <p:nvPr>
            <p:ph type="title"/>
          </p:nvPr>
        </p:nvSpPr>
        <p:spPr>
          <a:xfrm>
            <a:off x="635000" y="1473200"/>
            <a:ext cx="11734800" cy="14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indent="228600" lvl="1" rtl="0">
              <a:lnSpc>
                <a:spcPct val="92592"/>
              </a:lnSpc>
              <a:spcBef>
                <a:spcPts val="0"/>
              </a:spcBef>
              <a:defRPr/>
            </a:lvl2pPr>
            <a:lvl3pPr indent="457200" lvl="2" rtl="0">
              <a:lnSpc>
                <a:spcPct val="92592"/>
              </a:lnSpc>
              <a:spcBef>
                <a:spcPts val="0"/>
              </a:spcBef>
              <a:defRPr/>
            </a:lvl3pPr>
            <a:lvl4pPr indent="685800" lvl="3" rtl="0">
              <a:lnSpc>
                <a:spcPct val="92592"/>
              </a:lnSpc>
              <a:spcBef>
                <a:spcPts val="0"/>
              </a:spcBef>
              <a:defRPr/>
            </a:lvl4pPr>
            <a:lvl5pPr indent="914400" lvl="4" rtl="0">
              <a:lnSpc>
                <a:spcPct val="92592"/>
              </a:lnSpc>
              <a:spcBef>
                <a:spcPts val="0"/>
              </a:spcBef>
              <a:defRPr/>
            </a:lvl5pPr>
            <a:lvl6pPr indent="1143000" lvl="5" rtl="0">
              <a:lnSpc>
                <a:spcPct val="92592"/>
              </a:lnSpc>
              <a:spcBef>
                <a:spcPts val="0"/>
              </a:spcBef>
              <a:defRPr/>
            </a:lvl6pPr>
            <a:lvl7pPr indent="1371600" lvl="6" rtl="0">
              <a:lnSpc>
                <a:spcPct val="92592"/>
              </a:lnSpc>
              <a:spcBef>
                <a:spcPts val="0"/>
              </a:spcBef>
              <a:defRPr/>
            </a:lvl7pPr>
            <a:lvl8pPr indent="1600200" lvl="7" rtl="0">
              <a:lnSpc>
                <a:spcPct val="92592"/>
              </a:lnSpc>
              <a:spcBef>
                <a:spcPts val="0"/>
              </a:spcBef>
              <a:defRPr/>
            </a:lvl8pPr>
            <a:lvl9pPr indent="1828800" lvl="8" rtl="0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2" name="Shape 352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500" cy="51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Shape 35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56" name="Shape 35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57" name="Shape 357"/>
          <p:cNvSpPr txBox="1"/>
          <p:nvPr>
            <p:ph idx="1" type="body"/>
          </p:nvPr>
        </p:nvSpPr>
        <p:spPr>
          <a:xfrm>
            <a:off x="3606800" y="1803400"/>
            <a:ext cx="5829299" cy="328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9" cy="5128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Shape 361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2" name="Shape 362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3" name="Shape 363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64" name="Shape 364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Shape 3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400" cy="5354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Shape 36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8" name="Shape 36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69" name="Shape 369"/>
          <p:cNvSpPr txBox="1"/>
          <p:nvPr>
            <p:ph idx="1" type="body"/>
          </p:nvPr>
        </p:nvSpPr>
        <p:spPr>
          <a:xfrm>
            <a:off x="3822700" y="2095500"/>
            <a:ext cx="5435700" cy="40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70" name="Shape 370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Smart Phones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Shape 3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6000" y="1313655"/>
            <a:ext cx="4044000" cy="605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3600" y="1371600"/>
            <a:ext cx="3695699" cy="551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09000" y="1358900"/>
            <a:ext cx="2984399" cy="545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Shape 37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6" name="Shape 37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77" name="Shape 377"/>
          <p:cNvSpPr/>
          <p:nvPr/>
        </p:nvSpPr>
        <p:spPr>
          <a:xfrm>
            <a:off x="56515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8" name="Shape 378"/>
          <p:cNvSpPr/>
          <p:nvPr/>
        </p:nvSpPr>
        <p:spPr>
          <a:xfrm>
            <a:off x="9182100" y="3835400"/>
            <a:ext cx="17078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rIns="38100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1841500" y="1981200"/>
            <a:ext cx="2311500" cy="396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380" name="Shape 380"/>
          <p:cNvSpPr txBox="1"/>
          <p:nvPr>
            <p:ph idx="12" type="sldNum"/>
          </p:nvPr>
        </p:nvSpPr>
        <p:spPr>
          <a:xfrm>
            <a:off x="12014200" y="739139"/>
            <a:ext cx="362100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cussion">
    <p:bg>
      <p:bgPr>
        <a:solidFill>
          <a:srgbClr val="000000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Shape 38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383" name="Shape 38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384" name="Shape 384"/>
          <p:cNvSpPr/>
          <p:nvPr/>
        </p:nvSpPr>
        <p:spPr>
          <a:xfrm>
            <a:off x="635000" y="1473200"/>
            <a:ext cx="11734800" cy="14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385" name="Shape 385"/>
          <p:cNvSpPr txBox="1"/>
          <p:nvPr>
            <p:ph idx="12" type="sldNum"/>
          </p:nvPr>
        </p:nvSpPr>
        <p:spPr>
          <a:xfrm>
            <a:off x="12030450" y="739139"/>
            <a:ext cx="345899" cy="42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228600" lvl="1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457200" lvl="2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685800" lvl="3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914400" lvl="4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143000" lvl="5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371600" lvl="6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600200" lvl="7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  <a:p>
            <a:pPr indent="1828800" lvl="8" marL="0" marR="0" rtl="0" algn="l">
              <a:lnSpc>
                <a:spcPct val="100000"/>
              </a:lnSpc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Full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7" name="Shape 38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8" name="Shape 38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0" name="Shape 390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1" name="Shape 391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ed Text w/ Sourc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4" name="Shape 394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on-Bulleted 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6" name="Shape 396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97" name="Shape 397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se Stu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flipH="1" rot="10800000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9" name="Shape 3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00" name="Shape 4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der Rev">
    <p:bg>
      <p:bgPr>
        <a:solidFill>
          <a:srgbClr val="000000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2" name="Shape 40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3" name="Shape 40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">
    <p:bg>
      <p:bgPr>
        <a:solidFill>
          <a:srgbClr val="000000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Shape 405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406" name="Shape 406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407" name="Shape 407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408" name="Shape 408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MAC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/>
          <p:nvPr>
            <p:ph idx="1" type="body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MAC Book Pro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/>
          <p:nvPr>
            <p:ph idx="1" type="body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ent: IPad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/>
          <p:nvPr>
            <p:ph idx="1" type="body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indent="228600" lvl="1" rtl="0">
              <a:lnSpc>
                <a:spcPct val="100000"/>
              </a:lnSpc>
              <a:spcBef>
                <a:spcPts val="0"/>
              </a:spcBef>
              <a:defRPr/>
            </a:lvl2pPr>
            <a:lvl3pPr indent="457200" lvl="2" rtl="0">
              <a:lnSpc>
                <a:spcPct val="100000"/>
              </a:lnSpc>
              <a:spcBef>
                <a:spcPts val="0"/>
              </a:spcBef>
              <a:defRPr/>
            </a:lvl3pPr>
            <a:lvl4pPr indent="685800" lvl="3" rtl="0">
              <a:lnSpc>
                <a:spcPct val="100000"/>
              </a:lnSpc>
              <a:spcBef>
                <a:spcPts val="0"/>
              </a:spcBef>
              <a:defRPr/>
            </a:lvl4pPr>
            <a:lvl5pPr indent="914400" lvl="4" rtl="0">
              <a:lnSpc>
                <a:spcPct val="100000"/>
              </a:lnSpc>
              <a:spcBef>
                <a:spcPts val="0"/>
              </a:spcBef>
              <a:defRPr/>
            </a:lvl5pPr>
            <a:lvl6pPr indent="1143000" lvl="5" rtl="0">
              <a:lnSpc>
                <a:spcPct val="100000"/>
              </a:lnSpc>
              <a:spcBef>
                <a:spcPts val="0"/>
              </a:spcBef>
              <a:defRPr/>
            </a:lvl6pPr>
            <a:lvl7pPr indent="1371600" lvl="6" rtl="0">
              <a:lnSpc>
                <a:spcPct val="100000"/>
              </a:lnSpc>
              <a:spcBef>
                <a:spcPts val="0"/>
              </a:spcBef>
              <a:defRPr/>
            </a:lvl7pPr>
            <a:lvl8pPr indent="1600200" lvl="7" rtl="0">
              <a:lnSpc>
                <a:spcPct val="100000"/>
              </a:lnSpc>
              <a:spcBef>
                <a:spcPts val="0"/>
              </a:spcBef>
              <a:defRPr/>
            </a:lvl8pPr>
            <a:lvl9pPr indent="1828800" lvl="8" rtl="0">
              <a:lnSpc>
                <a:spcPct val="100000"/>
              </a:lnSpc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60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" name="Shape 8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Shape 208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Shape 209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Shape 21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2592"/>
              </a:lnSpc>
              <a:spcBef>
                <a:spcPts val="0"/>
              </a:spcBef>
              <a:defRPr/>
            </a:lvl1pPr>
            <a:lvl2pPr indent="228600" lvl="1" marL="0" marR="0" rtl="0" algn="l">
              <a:lnSpc>
                <a:spcPct val="92592"/>
              </a:lnSpc>
              <a:spcBef>
                <a:spcPts val="0"/>
              </a:spcBef>
              <a:defRPr/>
            </a:lvl2pPr>
            <a:lvl3pPr indent="457200" lvl="2" marL="0" marR="0" rtl="0" algn="l">
              <a:lnSpc>
                <a:spcPct val="92592"/>
              </a:lnSpc>
              <a:spcBef>
                <a:spcPts val="0"/>
              </a:spcBef>
              <a:defRPr/>
            </a:lvl3pPr>
            <a:lvl4pPr indent="685800" lvl="3" marL="0" marR="0" rtl="0" algn="l">
              <a:lnSpc>
                <a:spcPct val="92592"/>
              </a:lnSpc>
              <a:spcBef>
                <a:spcPts val="0"/>
              </a:spcBef>
              <a:defRPr/>
            </a:lvl4pPr>
            <a:lvl5pPr indent="914400" lvl="4" marL="0" marR="0" rtl="0" algn="l">
              <a:lnSpc>
                <a:spcPct val="92592"/>
              </a:lnSpc>
              <a:spcBef>
                <a:spcPts val="0"/>
              </a:spcBef>
              <a:defRPr/>
            </a:lvl5pPr>
            <a:lvl6pPr indent="1143000" lvl="5" marL="0" marR="0" rtl="0" algn="l">
              <a:lnSpc>
                <a:spcPct val="92592"/>
              </a:lnSpc>
              <a:spcBef>
                <a:spcPts val="0"/>
              </a:spcBef>
              <a:defRPr/>
            </a:lvl6pPr>
            <a:lvl7pPr indent="1371600" lvl="6" marL="0" marR="0" rtl="0" algn="l">
              <a:lnSpc>
                <a:spcPct val="92592"/>
              </a:lnSpc>
              <a:spcBef>
                <a:spcPts val="0"/>
              </a:spcBef>
              <a:defRPr/>
            </a:lvl7pPr>
            <a:lvl8pPr indent="1600200" lvl="7" marL="0" marR="0" rtl="0" algn="l">
              <a:lnSpc>
                <a:spcPct val="92592"/>
              </a:lnSpc>
              <a:spcBef>
                <a:spcPts val="0"/>
              </a:spcBef>
              <a:defRPr/>
            </a:lvl8pPr>
            <a:lvl9pPr indent="1828800" lvl="8" marL="0" marR="0" rtl="0" algn="l">
              <a:lnSpc>
                <a:spcPct val="92592"/>
              </a:lnSpc>
              <a:spcBef>
                <a:spcPts val="0"/>
              </a:spcBef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1000"/>
              </a:spcBef>
              <a:defRPr/>
            </a:lvl1pPr>
            <a:lvl2pPr indent="-78740" lvl="1" marL="660400" marR="0" rtl="0" algn="l">
              <a:spcBef>
                <a:spcPts val="1000"/>
              </a:spcBef>
              <a:buFont typeface="Merriweather Sans"/>
              <a:buChar char="‣"/>
              <a:defRPr/>
            </a:lvl2pPr>
            <a:lvl3pPr indent="-78739" lvl="2" marL="1117600" marR="0" rtl="0" algn="l">
              <a:spcBef>
                <a:spcPts val="1000"/>
              </a:spcBef>
              <a:buFont typeface="Merriweather Sans"/>
              <a:buChar char="‣"/>
              <a:defRPr/>
            </a:lvl3pPr>
            <a:lvl4pPr indent="-78739" lvl="3" marL="1574800" marR="0" rtl="0" algn="l">
              <a:spcBef>
                <a:spcPts val="1000"/>
              </a:spcBef>
              <a:buFont typeface="Merriweather Sans"/>
              <a:buChar char="‣"/>
              <a:defRPr/>
            </a:lvl4pPr>
            <a:lvl5pPr indent="-78739" lvl="4" marL="2032000" marR="0" rtl="0" algn="l">
              <a:spcBef>
                <a:spcPts val="1000"/>
              </a:spcBef>
              <a:buFont typeface="Merriweather Sans"/>
              <a:buChar char="‣"/>
              <a:defRPr/>
            </a:lvl5pPr>
            <a:lvl6pPr indent="-78739" lvl="5" marL="2654300" marR="0" rtl="0" algn="l">
              <a:spcBef>
                <a:spcPts val="1000"/>
              </a:spcBef>
              <a:buFont typeface="Arial"/>
              <a:buChar char="•"/>
              <a:defRPr/>
            </a:lvl6pPr>
            <a:lvl7pPr indent="-78739" lvl="6" marL="3009900" marR="0" rtl="0" algn="l">
              <a:spcBef>
                <a:spcPts val="1000"/>
              </a:spcBef>
              <a:buFont typeface="Arial"/>
              <a:buChar char="•"/>
              <a:defRPr/>
            </a:lvl7pPr>
            <a:lvl8pPr indent="-78740" lvl="7" marL="3365500" marR="0" rtl="0" algn="l">
              <a:spcBef>
                <a:spcPts val="1000"/>
              </a:spcBef>
              <a:buFont typeface="Arial"/>
              <a:buChar char="•"/>
              <a:defRPr/>
            </a:lvl8pPr>
            <a:lvl9pPr indent="-78740" lvl="8" marL="3721100" marR="0" rtl="0" algn="l">
              <a:spcBef>
                <a:spcPts val="1000"/>
              </a:spcBef>
              <a:buFont typeface="Arial"/>
              <a:buChar char="•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414" name="Shape 414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INSTRUCTOR NOTES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OPENING</a:t>
            </a:r>
          </a:p>
        </p:txBody>
      </p:sp>
      <p:sp>
        <p:nvSpPr>
          <p:cNvPr id="474" name="Shape 474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75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lang="en-US" sz="9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LAST SESSION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Any questions from last class?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Exit tickets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DATA SOURCE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Today, we’ll use advertising data from an example in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An Introduction to Statistical Learning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675" y="2771750"/>
            <a:ext cx="2855449" cy="430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493" name="Shape 49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an association is observed, the first question to ask should always be… is it real?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Think of various examples you’ve seen in the media related to food.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Shape 5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082" y="0"/>
            <a:ext cx="9684635" cy="73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Shape 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265" y="0"/>
            <a:ext cx="9734269" cy="730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Why is this? 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Sensational headlines?</a:t>
            </a:r>
          </a:p>
        </p:txBody>
      </p:sp>
      <p:sp>
        <p:nvSpPr>
          <p:cNvPr id="515" name="Shape 51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neglect of a robust data analysis.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also often a lack of understanding of the difference between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causation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Understanding this difference is critical in the data science workflow, especially when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Identifying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Acquiring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data.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need to fully articulate our question and use the right data to answer it, including any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confounders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421" name="Shape 421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MATERIALS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CAUSATION AND CORRELATION</a:t>
            </a:r>
          </a:p>
        </p:txBody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Additionally, this comes up when we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Present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our results to stakeholders.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don’t want to overstate what our model measures.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Be careful not to say “caused” when you really mean “measured” or “associated”.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LECTURE</a:t>
            </a:r>
          </a:p>
        </p:txBody>
      </p:sp>
      <p:sp>
        <p:nvSpPr>
          <p:cNvPr id="539" name="Shape 53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CAUSATION VS CORRELATION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635000" y="1473200"/>
            <a:ext cx="11734800" cy="72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/>
              <a:t>What do you think makes an association causal?!</a:t>
            </a:r>
          </a:p>
        </p:txBody>
      </p:sp>
      <p:sp>
        <p:nvSpPr>
          <p:cNvPr id="545" name="Shape 54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46" name="Shape 546"/>
          <p:cNvSpPr txBox="1"/>
          <p:nvPr/>
        </p:nvSpPr>
        <p:spPr>
          <a:xfrm>
            <a:off x="637350" y="2808375"/>
            <a:ext cx="1002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/>
              <a:t>Talk to your neighbor. 2 minutes!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Causal criteria is one approach to assessing causal relationships.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However, it’s </a:t>
            </a:r>
            <a:r>
              <a:rPr b="1" i="1" lang="en-US" sz="2800">
                <a:latin typeface="Georgia"/>
                <a:ea typeface="Georgia"/>
                <a:cs typeface="Georgia"/>
                <a:sym typeface="Georgia"/>
              </a:rPr>
              <a:t>very hard to define 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universal causal criteria.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One attempt that is commonly used in the medical field is based on work by Bradford Hill.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635006" y="95642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He developed a list of “tests” that an analysis must pass in order to indicate a causal relationship:</a:t>
            </a:r>
            <a:br>
              <a:rPr lang="en-US" sz="2800">
                <a:latin typeface="Georgia"/>
                <a:ea typeface="Georgia"/>
                <a:cs typeface="Georgia"/>
                <a:sym typeface="Georgia"/>
              </a:rPr>
            </a:b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Strength of association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Consistency - reproducible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Specificity - The more niche-y a population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Temporality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Biological gradient - More exposure, more incid..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Plausibility - Physical explanation for cause/effect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Coherence - 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Experiment - Experimental evidence? In a lab..</a:t>
            </a:r>
          </a:p>
          <a:p>
            <a:pPr lvl="1" marR="0" rtl="0" algn="l">
              <a:lnSpc>
                <a:spcPct val="115000"/>
              </a:lnSpc>
              <a:spcBef>
                <a:spcPts val="0"/>
              </a:spcBef>
              <a:buSzPct val="100000"/>
              <a:buFont typeface="Georgia"/>
              <a:buAutoNum type="alphaL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Analogy - Similar factors are causal?</a:t>
            </a:r>
          </a:p>
        </p:txBody>
      </p:sp>
      <p:pic>
        <p:nvPicPr>
          <p:cNvPr id="559" name="Shape 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575" y="2255250"/>
            <a:ext cx="3494724" cy="47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65" name="Shape 56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not an exhaustive checklist, but it’s useful for understanding that your predictor/exposure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must have occurred before your outcome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in order for smoking to cause cancer, one must have started smoking prior to getting cancer.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CAUSAL CRITERIA</a:t>
            </a:r>
          </a:p>
        </p:txBody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Most commonly, we find an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association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between two variables.  This means there is an observed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between the variables.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may not fully understand the causal direction (e.g. does smoking cause cancer or does cancer cause smoking?).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also might not understand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other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factors influencing the association.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577" name="Shape 5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2961475" y="2224346"/>
            <a:ext cx="9174599" cy="3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difference between causation and association?</a:t>
            </a:r>
          </a:p>
        </p:txBody>
      </p:sp>
      <p:sp>
        <p:nvSpPr>
          <p:cNvPr id="580" name="Shape 580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581" name="Shape 581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582" name="Shape 582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583" name="Shape 583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589" name="Shape 58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CONFOUNDING AND DAGS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Often times, associations may be influenced by another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confounding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factor.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say we did an analysis to understand what causes lung cancer.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find that people who carry cigarette lights are 2.4 times more likely to contract lung cancer as people who don’t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carry lighters.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Does this mean that the lighters are causing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cancer?</a:t>
            </a:r>
          </a:p>
        </p:txBody>
      </p:sp>
      <p:pic>
        <p:nvPicPr>
          <p:cNvPr id="596" name="Shape 5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8300" y="4432850"/>
            <a:ext cx="43815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428" name="Shape 428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PRE-WORK</a:t>
            </a:r>
            <a:r>
              <a:rPr b="1" lang="en-US" sz="320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No!</a:t>
            </a:r>
          </a:p>
        </p:txBody>
      </p:sp>
      <p:pic>
        <p:nvPicPr>
          <p:cNvPr id="603" name="Shape 6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13" y="2002875"/>
            <a:ext cx="10295573" cy="329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CONFOUNDING</a:t>
            </a:r>
          </a:p>
        </p:txBody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Confounding variables often hide the true association between causes and outcomes.</a:t>
            </a:r>
          </a:p>
        </p:txBody>
      </p:sp>
      <p:pic>
        <p:nvPicPr>
          <p:cNvPr id="610" name="Shape 6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375" y="2630925"/>
            <a:ext cx="8328050" cy="416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616" name="Shape 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Shape 617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2961475" y="2224348"/>
            <a:ext cx="9114599" cy="3010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factors are missing from this model?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might we measure for these?</a:t>
            </a:r>
          </a:p>
        </p:txBody>
      </p:sp>
      <p:sp>
        <p:nvSpPr>
          <p:cNvPr id="619" name="Shape 619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620" name="Shape 620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21" name="Shape 621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622" name="Shape 622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Directed Acyclic Graph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(DAG) can help determine which variables are most important for your model.  It helps visually demonstrate the logic of your models.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always includes at least one exposure/predictor and one outcome.</a:t>
            </a:r>
          </a:p>
        </p:txBody>
      </p:sp>
      <p:sp>
        <p:nvSpPr>
          <p:cNvPr id="628" name="Shape 62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pic>
        <p:nvPicPr>
          <p:cNvPr id="629" name="Shape 6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1925" y="4165600"/>
            <a:ext cx="72580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Suppose we have the following output from a model: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Shape 6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457" y="0"/>
            <a:ext cx="8649885" cy="730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exposure/predictor is TV ads, associated with the outcome: sales. 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can measure the strength to demonstrate a strong association.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other factors may increase sales? 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other types of ads?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DIRECTED ACYCLIC GRAPH</a:t>
            </a:r>
          </a:p>
        </p:txBody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DAG for this might look like the following: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53" name="Shape 653"/>
          <p:cNvGrpSpPr/>
          <p:nvPr/>
        </p:nvGrpSpPr>
        <p:grpSpPr>
          <a:xfrm>
            <a:off x="635000" y="2998150"/>
            <a:ext cx="11734800" cy="1611000"/>
            <a:chOff x="635000" y="3591350"/>
            <a:chExt cx="11734800" cy="1611000"/>
          </a:xfrm>
        </p:grpSpPr>
        <p:sp>
          <p:nvSpPr>
            <p:cNvPr id="654" name="Shape 654"/>
            <p:cNvSpPr/>
            <p:nvPr/>
          </p:nvSpPr>
          <p:spPr>
            <a:xfrm>
              <a:off x="635000" y="3591350"/>
              <a:ext cx="3205500" cy="161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TV Ads</a:t>
              </a:r>
            </a:p>
          </p:txBody>
        </p:sp>
        <p:sp>
          <p:nvSpPr>
            <p:cNvPr id="655" name="Shape 655"/>
            <p:cNvSpPr/>
            <p:nvPr/>
          </p:nvSpPr>
          <p:spPr>
            <a:xfrm>
              <a:off x="4899650" y="3591350"/>
              <a:ext cx="3205500" cy="161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Sales</a:t>
              </a:r>
            </a:p>
          </p:txBody>
        </p:sp>
        <p:sp>
          <p:nvSpPr>
            <p:cNvPr id="656" name="Shape 656"/>
            <p:cNvSpPr/>
            <p:nvPr/>
          </p:nvSpPr>
          <p:spPr>
            <a:xfrm>
              <a:off x="9164300" y="3591350"/>
              <a:ext cx="3205500" cy="1611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 sz="2800">
                  <a:latin typeface="Georgia"/>
                  <a:ea typeface="Georgia"/>
                  <a:cs typeface="Georgia"/>
                  <a:sym typeface="Georgia"/>
                </a:rPr>
                <a:t>Google Ads</a:t>
              </a:r>
            </a:p>
          </p:txBody>
        </p:sp>
        <p:cxnSp>
          <p:nvCxnSpPr>
            <p:cNvPr id="657" name="Shape 657"/>
            <p:cNvCxnSpPr>
              <a:stCxn id="654" idx="3"/>
              <a:endCxn id="655" idx="1"/>
            </p:cNvCxnSpPr>
            <p:nvPr/>
          </p:nvCxnSpPr>
          <p:spPr>
            <a:xfrm>
              <a:off x="3840500" y="4396850"/>
              <a:ext cx="1059000" cy="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658" name="Shape 658"/>
            <p:cNvCxnSpPr>
              <a:stCxn id="656" idx="1"/>
              <a:endCxn id="655" idx="3"/>
            </p:cNvCxnSpPr>
            <p:nvPr/>
          </p:nvCxnSpPr>
          <p:spPr>
            <a:xfrm rot="10800000">
              <a:off x="8105300" y="4396850"/>
              <a:ext cx="1059000" cy="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THINK, PAIR, SHARE</a:t>
            </a:r>
          </a:p>
        </p:txBody>
      </p:sp>
      <p:sp>
        <p:nvSpPr>
          <p:cNvPr id="664" name="Shape 664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DAGS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Shape 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Shape 670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1" name="Shape 671"/>
          <p:cNvSpPr/>
          <p:nvPr/>
        </p:nvSpPr>
        <p:spPr>
          <a:xfrm>
            <a:off x="2961475" y="2224347"/>
            <a:ext cx="80253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Let’s say we want to evaluate which type of ad is associated with higher sales.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Break small groups.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Draw a basic DAG on your table or on the board.  This DAG should show the relationship between ads and higher sales.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Discuss your DAGs in small groups and be ready to share one or two examples with the class.</a:t>
            </a:r>
          </a:p>
        </p:txBody>
      </p:sp>
      <p:sp>
        <p:nvSpPr>
          <p:cNvPr id="672" name="Shape 672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Insert Deliverable</a:t>
            </a:r>
          </a:p>
        </p:txBody>
      </p:sp>
      <p:sp>
        <p:nvSpPr>
          <p:cNvPr id="673" name="Shape 673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674" name="Shape 674"/>
          <p:cNvSpPr/>
          <p:nvPr/>
        </p:nvSpPr>
        <p:spPr>
          <a:xfrm>
            <a:off x="2989800" y="1776150"/>
            <a:ext cx="89507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</a:t>
            </a:r>
          </a:p>
        </p:txBody>
      </p:sp>
      <p:cxnSp>
        <p:nvCxnSpPr>
          <p:cNvPr id="675" name="Shape 675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76" name="Shape 676"/>
          <p:cNvSpPr/>
          <p:nvPr/>
        </p:nvSpPr>
        <p:spPr>
          <a:xfrm>
            <a:off x="635000" y="736600"/>
            <a:ext cx="117248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DAGS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635000" y="5778500"/>
            <a:ext cx="11734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i="1" lang="en-US" sz="2800">
                <a:solidFill>
                  <a:srgbClr val="E52123"/>
                </a:solidFill>
                <a:latin typeface="Georgia"/>
                <a:ea typeface="Georgia"/>
                <a:cs typeface="Georgia"/>
                <a:sym typeface="Georgia"/>
              </a:rPr>
              <a:t>Sagi Zisman</a:t>
            </a:r>
          </a:p>
          <a:p>
            <a:pPr indent="0" lvl="0" marL="0" marR="0" rtl="0" algn="l">
              <a:lnSpc>
                <a:spcPct val="121428"/>
              </a:lnSpc>
              <a:spcBef>
                <a:spcPts val="0"/>
              </a:spcBef>
              <a:buSzPct val="25000"/>
              <a:buNone/>
            </a:pPr>
            <a:r>
              <a:rPr i="1" lang="en-US" sz="2800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Data Science Consultant</a:t>
            </a:r>
            <a:r>
              <a:rPr b="0" i="1" lang="en-US" sz="2800" u="none" cap="none" strike="noStrike">
                <a:solidFill>
                  <a:srgbClr val="EAEAEA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</p:txBody>
      </p:sp>
      <p:sp>
        <p:nvSpPr>
          <p:cNvPr id="435" name="Shape 435"/>
          <p:cNvSpPr/>
          <p:nvPr/>
        </p:nvSpPr>
        <p:spPr>
          <a:xfrm>
            <a:off x="635000" y="1574800"/>
            <a:ext cx="11734800" cy="3721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SEASONALITY</a:t>
            </a:r>
          </a:p>
        </p:txBody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Suppose TV ads were run in November/December (peak buying season) while Google ads were run during February/March (low buying season).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If we compare the two, we’re likely to reach the wrong conclusion! Seasonal trends are affecting our associations.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an example of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bias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confounding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It isn’t that TV ads are better than Google ads; it’s that November/December is a better buying season than February/March, an inherent bias.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SEASONALITY</a:t>
            </a:r>
          </a:p>
        </p:txBody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take a look at the association between TV Ads and Sales while taking into account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seasonality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(recurring regular patterns over time).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are some examples of seasonality with relation to sales?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SEASONALITY</a:t>
            </a:r>
          </a:p>
        </p:txBody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incorporating seasonality might look like this.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1730725" y="3871375"/>
            <a:ext cx="16245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/>
              <a:t>Seasonality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4660850" y="3446300"/>
            <a:ext cx="15486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/>
              <a:t>Google Ads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4721875" y="4508875"/>
            <a:ext cx="10779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/>
              <a:t>TV</a:t>
            </a:r>
            <a:r>
              <a:rPr b="1" lang="en-US" sz="1800"/>
              <a:t> Ads</a:t>
            </a:r>
          </a:p>
        </p:txBody>
      </p:sp>
      <p:cxnSp>
        <p:nvCxnSpPr>
          <p:cNvPr id="698" name="Shape 698"/>
          <p:cNvCxnSpPr>
            <a:stCxn id="695" idx="3"/>
            <a:endCxn id="696" idx="1"/>
          </p:cNvCxnSpPr>
          <p:nvPr/>
        </p:nvCxnSpPr>
        <p:spPr>
          <a:xfrm flipH="1" rot="10800000">
            <a:off x="3355225" y="3719725"/>
            <a:ext cx="1305600" cy="47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99" name="Shape 699"/>
          <p:cNvCxnSpPr>
            <a:stCxn id="695" idx="3"/>
            <a:endCxn id="697" idx="1"/>
          </p:cNvCxnSpPr>
          <p:nvPr/>
        </p:nvCxnSpPr>
        <p:spPr>
          <a:xfrm>
            <a:off x="3355225" y="4190125"/>
            <a:ext cx="1366800" cy="59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0" name="Shape 700"/>
          <p:cNvSpPr txBox="1"/>
          <p:nvPr/>
        </p:nvSpPr>
        <p:spPr>
          <a:xfrm>
            <a:off x="6998850" y="4114300"/>
            <a:ext cx="20496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/>
              <a:t>Sales</a:t>
            </a:r>
          </a:p>
        </p:txBody>
      </p:sp>
      <p:cxnSp>
        <p:nvCxnSpPr>
          <p:cNvPr id="701" name="Shape 701"/>
          <p:cNvCxnSpPr>
            <a:stCxn id="696" idx="3"/>
            <a:endCxn id="700" idx="1"/>
          </p:cNvCxnSpPr>
          <p:nvPr/>
        </p:nvCxnSpPr>
        <p:spPr>
          <a:xfrm>
            <a:off x="6209450" y="3719600"/>
            <a:ext cx="789300" cy="6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702" name="Shape 702"/>
          <p:cNvCxnSpPr>
            <a:stCxn id="697" idx="3"/>
            <a:endCxn id="700" idx="1"/>
          </p:cNvCxnSpPr>
          <p:nvPr/>
        </p:nvCxnSpPr>
        <p:spPr>
          <a:xfrm flipH="1" rot="10800000">
            <a:off x="5799775" y="4330075"/>
            <a:ext cx="1199100" cy="45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03" name="Shape 703"/>
          <p:cNvSpPr/>
          <p:nvPr/>
        </p:nvSpPr>
        <p:spPr>
          <a:xfrm>
            <a:off x="3385575" y="4205400"/>
            <a:ext cx="3552550" cy="1431850"/>
          </a:xfrm>
          <a:custGeom>
            <a:pathLst>
              <a:path extrusionOk="0" h="57274" w="142102">
                <a:moveTo>
                  <a:pt x="0" y="0"/>
                </a:moveTo>
                <a:cubicBezTo>
                  <a:pt x="8299" y="9514"/>
                  <a:pt x="26112" y="55565"/>
                  <a:pt x="49796" y="57084"/>
                </a:cubicBezTo>
                <a:cubicBezTo>
                  <a:pt x="73479" y="58602"/>
                  <a:pt x="126717" y="17104"/>
                  <a:pt x="142102" y="910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1" name="Shape 711"/>
          <p:cNvSpPr/>
          <p:nvPr/>
        </p:nvSpPr>
        <p:spPr>
          <a:xfrm>
            <a:off x="2961475" y="2195300"/>
            <a:ext cx="7959599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bias?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confounding?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could we do differently in this example to avoid these elements?</a:t>
            </a:r>
          </a:p>
        </p:txBody>
      </p:sp>
      <p:sp>
        <p:nvSpPr>
          <p:cNvPr id="712" name="Shape 712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713" name="Shape 713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714" name="Shape 714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715" name="Shape 715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 FEW KEY TAKEAWAYS</a:t>
            </a:r>
          </a:p>
        </p:txBody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It is important to have deep subject area knowledge to be aware of biases in your field.  This knowledge supplements statistical techniques.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DAG can be a useful tool for thinking through the logic of your model.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is a difference between causation and correlation.  Statistics usually show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correlation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, not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causation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(remember our smoking example).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Good data is important.  Your analysis is only as good as your understanding of the problem and the data you have to work with.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727" name="Shape 72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 TESTING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EXAMPLE BY HAND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</a:t>
            </a:r>
          </a:p>
        </p:txBody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How can we tell the difference between two groups of observations (e.g. smokers vs. non-smokers)?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Imagine we are testing the health of smokers vs. non-smokers.  At a cursory glance, our results may show that smokers are marginally healthier than non-smokers. 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Are they healthier due to random chance or is there a statistically significant difference?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 Maybe we happened to assemble a strange group of smoking triathletes and a group of non-smoking couch potatoes.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This is where hypothesis testing can help.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First, you need a hypothesis to test, referred to as the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null hypothesis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  The opposite of this would be the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alternative hypothesis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44" name="Shape 744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 STEPS</a:t>
            </a:r>
          </a:p>
        </p:txBody>
      </p:sp>
      <p:pic>
        <p:nvPicPr>
          <p:cNvPr id="745" name="Shape 7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000" y="2851150"/>
            <a:ext cx="3896799" cy="419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 example, if we want to test the relationship between gender and sales, we may have the following hypotheses.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Null hypothesis:  There is no relationship between Gender and Sales.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Alternative hypothesis:  There is a relationship between Gender and Sales.</a:t>
            </a:r>
          </a:p>
        </p:txBody>
      </p:sp>
      <p:sp>
        <p:nvSpPr>
          <p:cNvPr id="751" name="Shape 75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 STEPS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STATISTICS FUNDAMENTALS, PART 2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Explain the difference between causation and correlation</a:t>
            </a:r>
          </a:p>
          <a:p>
            <a:pPr indent="-256540" lvl="0" marL="203200" marR="0" rtl="0" algn="l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a hypothesis within a sample case study</a:t>
            </a:r>
          </a:p>
          <a:p>
            <a:pPr indent="-256540" lvl="0" marL="203200" marR="0" rtl="0" algn="l">
              <a:spcBef>
                <a:spcPts val="100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Validate your findings using statistical analysis (p-values, confidence intervals)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2" name="Shape 442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LEARNING OBJECTIVES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Once you have your hypotheses, you can check whether the data supports rejecting the null hypothesis or failing to reject the hypothesis.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b="1"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Note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: Failing to reject the null is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NOT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the same as accepting the alternate. While the alternative hypothesis </a:t>
            </a:r>
            <a:r>
              <a:rPr b="1" lang="en-US" sz="2800">
                <a:latin typeface="Georgia"/>
                <a:ea typeface="Georgia"/>
                <a:cs typeface="Georgia"/>
                <a:sym typeface="Georgia"/>
              </a:rPr>
              <a:t>might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be true, we don’t have enough data to support that claim specifically.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Keep this in mind so you don’t overstate your findings.</a:t>
            </a:r>
          </a:p>
        </p:txBody>
      </p:sp>
      <p:sp>
        <p:nvSpPr>
          <p:cNvPr id="757" name="Shape 75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 STEPS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763" name="Shape 76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HYPOTHESIS TESTING CASE STUDY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idx="1" type="body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We’re going to walk through Part 1 of the guided-demo-starter-code notebook in the class repo for lesson 4.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several questions to answer.  We’ll answer those questions in small groups and then discuss with the class.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HYPOTHESIS TESTING CASE STUDY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7" name="Shape 777"/>
          <p:cNvSpPr/>
          <p:nvPr/>
        </p:nvSpPr>
        <p:spPr>
          <a:xfrm>
            <a:off x="2961475" y="2224348"/>
            <a:ext cx="8810100" cy="290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is the null hypothesis?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Why is this important to use?</a:t>
            </a:r>
          </a:p>
        </p:txBody>
      </p:sp>
      <p:sp>
        <p:nvSpPr>
          <p:cNvPr id="778" name="Shape 778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779" name="Shape 779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780" name="Shape 780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781" name="Shape 781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INTRODUCTION</a:t>
            </a:r>
          </a:p>
        </p:txBody>
      </p:sp>
      <p:sp>
        <p:nvSpPr>
          <p:cNvPr id="787" name="Shape 787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93" name="Shape 79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know how to carry out a hypothesis test, but how do we tell if the association we found is </a:t>
            </a: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statistically significant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?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i="1" lang="en-US" sz="2800">
                <a:latin typeface="Georgia"/>
                <a:ea typeface="Georgia"/>
                <a:cs typeface="Georgia"/>
                <a:sym typeface="Georgia"/>
              </a:rPr>
              <a:t>Statistical significance</a:t>
            </a: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 is the likelihood that a result or relationship is caused by something other than random chance.  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Statistical hypothesis testing is traditionally employed to determine if a result is statistically significant or not.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799" name="Shape 799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Typically, a cut point of 5% is used.  This means that we say something is statistically significant if there is a less than a 5% chance that our finding was due to random chance alone.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00" name="Shape 8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3500" y="3291212"/>
            <a:ext cx="52578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806" name="Shape 806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07" name="Shape 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1712" y="1974850"/>
            <a:ext cx="592137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VALIDATE YOUR FINDINGS</a:t>
            </a:r>
          </a:p>
        </p:txBody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When we present results, we say we found something significant using this criteria.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 will use an example to dive further into this and understand p-values and confidence intervals.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DEMO	</a:t>
            </a:r>
          </a:p>
        </p:txBody>
      </p:sp>
      <p:sp>
        <p:nvSpPr>
          <p:cNvPr id="819" name="Shape 8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P-VALUES AND CONFIDENCE INTERVALS CASE STUDY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SOCIAL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50" y="3161174"/>
            <a:ext cx="6230474" cy="389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Shape 4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725" y="3401837"/>
            <a:ext cx="4758551" cy="356892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652525" y="1700375"/>
            <a:ext cx="81072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1800"/>
              <a:t>When is a good time for everyone?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800"/>
          </a:p>
          <a:p>
            <a:pPr lvl="0">
              <a:spcBef>
                <a:spcPts val="0"/>
              </a:spcBef>
              <a:buNone/>
            </a:pPr>
            <a:r>
              <a:rPr b="1" lang="en-US" sz="1800"/>
              <a:t>First beer (or tea) is on us!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idx="1" type="body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We’re now going to walk through Part 2 of the guided-demo-starter-code notebook in the class repo for lesson 4.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There are several questions to answer.  We’ll answer those questions in small groups and then discuss with the class.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5" name="Shape 82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P-VALUES AND CONFIDENCE INTERVALS CASE STUDY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/>
        </p:nvSpPr>
        <p:spPr>
          <a:xfrm>
            <a:off x="635000" y="736600"/>
            <a:ext cx="108164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 KNOWLEDGE CHECK</a:t>
            </a:r>
          </a:p>
        </p:txBody>
      </p:sp>
      <p:pic>
        <p:nvPicPr>
          <p:cNvPr id="831" name="Shape 8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3" name="Shape 833"/>
          <p:cNvSpPr/>
          <p:nvPr/>
        </p:nvSpPr>
        <p:spPr>
          <a:xfrm>
            <a:off x="2961475" y="2224348"/>
            <a:ext cx="8361599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does a 95% confidence interval indicate?</a:t>
            </a:r>
          </a:p>
        </p:txBody>
      </p:sp>
      <p:sp>
        <p:nvSpPr>
          <p:cNvPr id="834" name="Shape 834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above questions</a:t>
            </a:r>
          </a:p>
        </p:txBody>
      </p:sp>
      <p:sp>
        <p:nvSpPr>
          <p:cNvPr id="835" name="Shape 835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836" name="Shape 836"/>
          <p:cNvSpPr/>
          <p:nvPr/>
        </p:nvSpPr>
        <p:spPr>
          <a:xfrm>
            <a:off x="2989800" y="1776150"/>
            <a:ext cx="95763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ANSWER THE FOLLOWING QUESTIONS</a:t>
            </a:r>
          </a:p>
        </p:txBody>
      </p:sp>
      <p:cxnSp>
        <p:nvCxnSpPr>
          <p:cNvPr id="837" name="Shape 837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INDEPENDENT PRACTICE</a:t>
            </a:r>
          </a:p>
        </p:txBody>
      </p:sp>
      <p:sp>
        <p:nvSpPr>
          <p:cNvPr id="843" name="Shape 84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INTERPRETING RESULTS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Shape 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00" y="310100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Shape 849"/>
          <p:cNvSpPr txBox="1"/>
          <p:nvPr/>
        </p:nvSpPr>
        <p:spPr>
          <a:xfrm>
            <a:off x="726300" y="2195300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457200" lvl="0" rtl="0">
              <a:lnSpc>
                <a:spcPct val="120000"/>
              </a:lnSpc>
              <a:spcBef>
                <a:spcPts val="0"/>
              </a:spcBef>
              <a:buNone/>
            </a:pPr>
            <a:r>
              <a:rPr b="1" lang="en-US" sz="1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0" name="Shape 850"/>
          <p:cNvSpPr/>
          <p:nvPr/>
        </p:nvSpPr>
        <p:spPr>
          <a:xfrm>
            <a:off x="2961475" y="2224360"/>
            <a:ext cx="7559399" cy="2496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sing the lab-start-code-4, you will look through a variety of analyses and interpret the findings.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You will be presented with a series of outputs and tables from a published analysis.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Read the outputs and determine if the findings are statistically significant or not.</a:t>
            </a:r>
          </a:p>
        </p:txBody>
      </p:sp>
      <p:sp>
        <p:nvSpPr>
          <p:cNvPr id="851" name="Shape 851"/>
          <p:cNvSpPr/>
          <p:nvPr/>
        </p:nvSpPr>
        <p:spPr>
          <a:xfrm>
            <a:off x="3052744" y="57923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rIns="50800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latin typeface="Georgia"/>
                <a:ea typeface="Georgia"/>
                <a:cs typeface="Georgia"/>
                <a:sym typeface="Georgia"/>
              </a:rPr>
              <a:t>Answers to the questions in the notebook</a:t>
            </a:r>
          </a:p>
        </p:txBody>
      </p:sp>
      <p:sp>
        <p:nvSpPr>
          <p:cNvPr id="852" name="Shape 852"/>
          <p:cNvSpPr/>
          <p:nvPr/>
        </p:nvSpPr>
        <p:spPr>
          <a:xfrm>
            <a:off x="2989800" y="53996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DELIVERABLE</a:t>
            </a:r>
          </a:p>
        </p:txBody>
      </p:sp>
      <p:sp>
        <p:nvSpPr>
          <p:cNvPr id="853" name="Shape 853"/>
          <p:cNvSpPr/>
          <p:nvPr/>
        </p:nvSpPr>
        <p:spPr>
          <a:xfrm>
            <a:off x="2989800" y="1776150"/>
            <a:ext cx="8099699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000">
                <a:latin typeface="Oswald"/>
                <a:ea typeface="Oswald"/>
                <a:cs typeface="Oswald"/>
                <a:sym typeface="Oswald"/>
              </a:rPr>
              <a:t>DIRECTIONS (35 minutes)</a:t>
            </a:r>
          </a:p>
        </p:txBody>
      </p:sp>
      <p:cxnSp>
        <p:nvCxnSpPr>
          <p:cNvPr id="854" name="Shape 854"/>
          <p:cNvCxnSpPr/>
          <p:nvPr/>
        </p:nvCxnSpPr>
        <p:spPr>
          <a:xfrm rot="10800000">
            <a:off x="2497950" y="1755450"/>
            <a:ext cx="0" cy="4661099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55" name="Shape 855"/>
          <p:cNvSpPr/>
          <p:nvPr/>
        </p:nvSpPr>
        <p:spPr>
          <a:xfrm>
            <a:off x="635000" y="736600"/>
            <a:ext cx="117867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ACTIVITY: INTERPRETING RESULTS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CONCLUSION</a:t>
            </a:r>
          </a:p>
        </p:txBody>
      </p:sp>
      <p:sp>
        <p:nvSpPr>
          <p:cNvPr id="861" name="Shape 861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LAB REVIEW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 txBox="1"/>
          <p:nvPr>
            <p:ph idx="1" type="body"/>
          </p:nvPr>
        </p:nvSpPr>
        <p:spPr>
          <a:xfrm>
            <a:off x="635006" y="1301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Let’s review the answers to the questions in the labs.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Any other questions?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67" name="Shape 867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LAB REVIEW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873" name="Shape 87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hape 87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BEFORE NEXT CLASS</a:t>
            </a:r>
          </a:p>
        </p:txBody>
      </p:sp>
      <p:sp>
        <p:nvSpPr>
          <p:cNvPr id="879" name="Shape 879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DUE DATE</a:t>
            </a:r>
          </a:p>
        </p:txBody>
      </p:sp>
      <p:sp>
        <p:nvSpPr>
          <p:cNvPr id="880" name="Shape 880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Project: Unit Project 2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D9D9D9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886" name="Shape 88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lang="en-US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CREDITS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Shape 89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THANKS FOR THE FOLLOWING</a:t>
            </a:r>
          </a:p>
        </p:txBody>
      </p:sp>
      <p:sp>
        <p:nvSpPr>
          <p:cNvPr id="892" name="Shape 892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b="1" lang="en-US" sz="5400">
                <a:latin typeface="Oswald"/>
                <a:ea typeface="Oswald"/>
                <a:cs typeface="Oswald"/>
                <a:sym typeface="Oswald"/>
              </a:rPr>
              <a:t>CITATIONS</a:t>
            </a:r>
          </a:p>
        </p:txBody>
      </p:sp>
      <p:sp>
        <p:nvSpPr>
          <p:cNvPr id="893" name="Shape 893"/>
          <p:cNvSpPr txBox="1"/>
          <p:nvPr>
            <p:ph idx="1" type="body"/>
          </p:nvPr>
        </p:nvSpPr>
        <p:spPr>
          <a:xfrm>
            <a:off x="632056" y="2413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Title, Author: link </a:t>
            </a:r>
          </a:p>
          <a:p>
            <a:pPr indent="-256540" lvl="0" marL="2032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Title, Author: link </a:t>
            </a:r>
          </a:p>
          <a:p>
            <a:pPr indent="-256540" lvl="0" marL="203200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Title, Author: link 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52123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COURSE</a:t>
            </a:r>
          </a:p>
        </p:txBody>
      </p:sp>
      <p:sp>
        <p:nvSpPr>
          <p:cNvPr id="456" name="Shape 456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b="1" i="0" lang="en-US" sz="9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PRE-WORK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D800"/>
        </a:solidFill>
      </p:bgPr>
    </p:bg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899" name="Shape 899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00" name="Shape 900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1" name="Shape 9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AFC0"/>
        </a:soli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lang="en-US" sz="9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None/>
            </a:pPr>
            <a:r>
              <a:t/>
            </a:r>
            <a:endParaRPr b="1" sz="90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907" name="Shape 907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08" name="Shape 908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09" name="Shape 90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LESSON</a:t>
            </a:r>
          </a:p>
        </p:txBody>
      </p:sp>
      <p:sp>
        <p:nvSpPr>
          <p:cNvPr id="910" name="Shape 910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Shape 915"/>
          <p:cNvSpPr/>
          <p:nvPr/>
        </p:nvSpPr>
        <p:spPr>
          <a:xfrm>
            <a:off x="635000" y="736600"/>
            <a:ext cx="7721599" cy="431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THANKS!</a:t>
            </a:r>
          </a:p>
        </p:txBody>
      </p:sp>
      <p:cxnSp>
        <p:nvCxnSpPr>
          <p:cNvPr id="916" name="Shape 91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17" name="Shape 91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918" name="Shape 918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919" name="Shape 919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b="0" i="0" lang="en-US" sz="2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920" name="Shape 920"/>
          <p:cNvSpPr/>
          <p:nvPr/>
        </p:nvSpPr>
        <p:spPr>
          <a:xfrm>
            <a:off x="635000" y="1587500"/>
            <a:ext cx="11734800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NAME</a:t>
            </a:r>
          </a:p>
        </p:txBody>
      </p:sp>
      <p:sp>
        <p:nvSpPr>
          <p:cNvPr id="921" name="Shape 921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77800" lvl="1" marL="177800" marR="0" rtl="0" algn="l">
              <a:lnSpc>
                <a:spcPct val="110000"/>
              </a:lnSpc>
              <a:spcBef>
                <a:spcPts val="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Optional Information: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Email?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Website?</a:t>
            </a:r>
          </a:p>
          <a:p>
            <a:pPr indent="-177800" lvl="1" marL="177800" marR="0" rtl="0" algn="l">
              <a:lnSpc>
                <a:spcPct val="110000"/>
              </a:lnSpc>
              <a:spcBef>
                <a:spcPts val="400"/>
              </a:spcBef>
              <a:buClr>
                <a:srgbClr val="FFFFFF"/>
              </a:buClr>
              <a:buSzPct val="85000"/>
              <a:buFont typeface="Georgia"/>
              <a:buChar char="‣"/>
            </a:pPr>
            <a:r>
              <a:rPr b="0" i="0" lang="en-US" sz="25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Twitter?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PRE-WORK REVIEW</a:t>
            </a:r>
          </a:p>
        </p:txBody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35006" y="9580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Explain the difference between variance and bias</a:t>
            </a:r>
          </a:p>
          <a:p>
            <a:pPr lvl="0" marR="0" rtl="0" algn="l">
              <a:spcBef>
                <a:spcPts val="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indent="-256540" lvl="0" marL="203200" marR="0" rtl="0" algn="l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Use descriptive statistics to understand your data</a:t>
            </a:r>
          </a:p>
          <a:p>
            <a:pPr lvl="0" marR="0" rtl="0" algn="l">
              <a:spcBef>
                <a:spcPts val="1000"/>
              </a:spcBef>
              <a:buNone/>
            </a:pPr>
            <a:r>
              <a:t/>
            </a: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idx="1" type="body"/>
          </p:nvPr>
        </p:nvSpPr>
        <p:spPr>
          <a:xfrm>
            <a:off x="635006" y="1836075"/>
            <a:ext cx="11734800" cy="381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n-US" sz="2400"/>
              <a:t>Discuss in pairs for 10 - 15 minutes. “Why Stats Matter” regressio problem</a:t>
            </a:r>
          </a:p>
          <a:p>
            <a:pPr indent="-381000" lvl="0" marL="457200">
              <a:spcBef>
                <a:spcPts val="0"/>
              </a:spcBef>
              <a:buSzPct val="100000"/>
              <a:buAutoNum type="arabicPeriod"/>
            </a:pPr>
            <a:r>
              <a:rPr lang="en-US" sz="2400"/>
              <a:t>Groups to present and walk through algorithm </a:t>
            </a:r>
          </a:p>
        </p:txBody>
      </p:sp>
      <p:sp>
        <p:nvSpPr>
          <p:cNvPr id="468" name="Shape 468"/>
          <p:cNvSpPr/>
          <p:nvPr/>
        </p:nvSpPr>
        <p:spPr>
          <a:xfrm>
            <a:off x="635000" y="736600"/>
            <a:ext cx="117348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b="1" lang="en-US" sz="3200">
                <a:latin typeface="Oswald"/>
                <a:ea typeface="Oswald"/>
                <a:cs typeface="Oswald"/>
                <a:sym typeface="Oswald"/>
              </a:rPr>
              <a:t>GROUP HOMEWORK CHECK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